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6" d="100"/>
          <a:sy n="136" d="100"/>
        </p:scale>
        <p:origin x="-14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528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89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51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90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51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6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995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904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26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48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008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9927AC-44B4-2E45-8C8C-043B09A48863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6D59-77CC-994E-8A8B-2DAE8B061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54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Building Educational Sustainability and Trust</a:t>
            </a:r>
            <a:br>
              <a:rPr lang="en-US" dirty="0" smtClean="0"/>
            </a:br>
            <a:r>
              <a:rPr lang="en-US" dirty="0" smtClean="0"/>
              <a:t>(BEST)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Scenarios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Facilities &amp; Finance Analyses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9062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8343"/>
            <a:ext cx="8229600" cy="17197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BEST Scenarios</a:t>
            </a:r>
            <a:br>
              <a:rPr lang="en-US" dirty="0" smtClean="0"/>
            </a:br>
            <a:r>
              <a:rPr lang="en-US" dirty="0" smtClean="0"/>
              <a:t>Benefits of moving 6</a:t>
            </a:r>
            <a:r>
              <a:rPr lang="en-US" baseline="30000" dirty="0" smtClean="0"/>
              <a:t>th</a:t>
            </a:r>
            <a:r>
              <a:rPr lang="en-US" dirty="0" smtClean="0"/>
              <a:t> Grade to Mohawk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2226734"/>
            <a:ext cx="8229600" cy="4080933"/>
          </a:xfrm>
        </p:spPr>
        <p:txBody>
          <a:bodyPr/>
          <a:lstStyle/>
          <a:p>
            <a:r>
              <a:rPr lang="en-US" dirty="0" smtClean="0"/>
              <a:t>Broader social groupings and experiences</a:t>
            </a:r>
          </a:p>
          <a:p>
            <a:r>
              <a:rPr lang="en-US" dirty="0" smtClean="0"/>
              <a:t>More specialized academics</a:t>
            </a:r>
          </a:p>
          <a:p>
            <a:r>
              <a:rPr lang="en-US" dirty="0" smtClean="0"/>
              <a:t>Broader range of extra-curricular activities (e.g. sports, </a:t>
            </a:r>
            <a:r>
              <a:rPr lang="en-US" dirty="0" smtClean="0"/>
              <a:t>theater, </a:t>
            </a:r>
            <a:r>
              <a:rPr lang="en-US" dirty="0" smtClean="0"/>
              <a:t>music)</a:t>
            </a:r>
          </a:p>
          <a:p>
            <a:r>
              <a:rPr lang="en-US" dirty="0" smtClean="0"/>
              <a:t>Engagement helps to retain students at critical point (vs. charter/choice options)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288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BSE PK-5; SAN, CCS, HTH – PK-2; MHS – 6-12: </a:t>
            </a:r>
            <a:r>
              <a:rPr lang="en-US" b="1" dirty="0" smtClean="0">
                <a:solidFill>
                  <a:srgbClr val="008000"/>
                </a:solidFill>
              </a:rPr>
              <a:t>Savings vs. current FY17: $530,000</a:t>
            </a:r>
          </a:p>
          <a:p>
            <a:endParaRPr lang="en-US" dirty="0"/>
          </a:p>
          <a:p>
            <a:r>
              <a:rPr lang="en-US" b="1" dirty="0" smtClean="0"/>
              <a:t>Pros</a:t>
            </a:r>
            <a:r>
              <a:rPr lang="en-US" dirty="0" smtClean="0"/>
              <a:t>:  Keeps educational presence in existing communities. 2</a:t>
            </a:r>
            <a:r>
              <a:rPr lang="en-US" baseline="30000" dirty="0" smtClean="0"/>
              <a:t>nd</a:t>
            </a:r>
            <a:r>
              <a:rPr lang="en-US" dirty="0" smtClean="0"/>
              <a:t> grade is educationally a good transition time.</a:t>
            </a:r>
          </a:p>
          <a:p>
            <a:r>
              <a:rPr lang="en-US" b="1" dirty="0" smtClean="0"/>
              <a:t>Cons</a:t>
            </a:r>
            <a:r>
              <a:rPr lang="en-US" dirty="0" smtClean="0"/>
              <a:t>:  Marginal savings for effort. Students don’t stay with town peers for entire elementary years.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7488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BSE, SAN – PK-5; CCS, HTH – PK only; MHS – 6-12 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8000"/>
                </a:solidFill>
              </a:rPr>
              <a:t>Savings vs. current FY17: $681</a:t>
            </a:r>
            <a:r>
              <a:rPr lang="en-US" dirty="0" smtClean="0">
                <a:solidFill>
                  <a:srgbClr val="008000"/>
                </a:solidFill>
              </a:rPr>
              <a:t>,</a:t>
            </a:r>
            <a:r>
              <a:rPr lang="en-US" b="1" dirty="0" smtClean="0">
                <a:solidFill>
                  <a:srgbClr val="008000"/>
                </a:solidFill>
              </a:rPr>
              <a:t>000</a:t>
            </a:r>
            <a:endParaRPr lang="en-US" b="1" dirty="0">
              <a:solidFill>
                <a:srgbClr val="008000"/>
              </a:solidFill>
            </a:endParaRPr>
          </a:p>
          <a:p>
            <a:r>
              <a:rPr lang="en-US" b="1" dirty="0" smtClean="0"/>
              <a:t>Pros</a:t>
            </a:r>
            <a:r>
              <a:rPr lang="en-US" dirty="0" smtClean="0"/>
              <a:t>:  Keeps educational presence in existing communities. Keeps youngest students closest to home. Optimizes class sizes.</a:t>
            </a:r>
          </a:p>
          <a:p>
            <a:r>
              <a:rPr lang="en-US" b="1" dirty="0" smtClean="0"/>
              <a:t>Cons</a:t>
            </a:r>
            <a:r>
              <a:rPr lang="en-US" dirty="0" smtClean="0"/>
              <a:t>:  Leaves only small presence in some community schools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8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BSE, SAN – PK-5; CCS PK only; MHS 6-12; HTH leaves MTRSD at PK-6 and stays in MHS 7-12.  </a:t>
            </a:r>
            <a:r>
              <a:rPr lang="en-US" b="1" dirty="0" smtClean="0">
                <a:solidFill>
                  <a:srgbClr val="008000"/>
                </a:solidFill>
              </a:rPr>
              <a:t>Savings vs. current FY17 - $1,024,000</a:t>
            </a:r>
          </a:p>
          <a:p>
            <a:r>
              <a:rPr lang="en-US" b="1" dirty="0" smtClean="0"/>
              <a:t>Pros</a:t>
            </a:r>
            <a:r>
              <a:rPr lang="en-US" dirty="0" smtClean="0"/>
              <a:t>: Optimizes class size. Keeps educational presence in Colrain. Generates substantial savings.</a:t>
            </a:r>
          </a:p>
          <a:p>
            <a:r>
              <a:rPr lang="en-US" b="1" dirty="0" smtClean="0"/>
              <a:t>Cons</a:t>
            </a:r>
            <a:r>
              <a:rPr lang="en-US" dirty="0" smtClean="0"/>
              <a:t>: Puts BSE at close to max capacity.  Colrain must find other uses for part of building.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545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BSE PK-5; SAN, CCS – PK-2; MHS 6-12, HTH leaves MTRSD at PK-6 and stays in MHS 7-12  </a:t>
            </a:r>
            <a:r>
              <a:rPr lang="en-US" b="1" dirty="0" smtClean="0">
                <a:solidFill>
                  <a:srgbClr val="008000"/>
                </a:solidFill>
              </a:rPr>
              <a:t>Savings vs. current FY17 – $</a:t>
            </a:r>
            <a:r>
              <a:rPr lang="en-US" b="1" dirty="0" smtClean="0">
                <a:solidFill>
                  <a:srgbClr val="008000"/>
                </a:solidFill>
              </a:rPr>
              <a:t>1,124,000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/>
              <a:t>Pros</a:t>
            </a:r>
            <a:r>
              <a:rPr lang="en-US" dirty="0" smtClean="0"/>
              <a:t>: High savings potential. Keeps educational presence in all communities.</a:t>
            </a:r>
          </a:p>
          <a:p>
            <a:r>
              <a:rPr lang="en-US" b="1" dirty="0" smtClean="0"/>
              <a:t>Cons</a:t>
            </a:r>
            <a:r>
              <a:rPr lang="en-US" dirty="0" smtClean="0"/>
              <a:t>: Class sizes at CCS are small. SAN and CCS need to find other uses for part of buildings.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597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Scenario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New Central PK – 5 at Mohawk; MHS 6-12  </a:t>
            </a:r>
            <a:r>
              <a:rPr lang="en-US" b="1" dirty="0" smtClean="0">
                <a:solidFill>
                  <a:srgbClr val="008000"/>
                </a:solidFill>
              </a:rPr>
              <a:t>Savings vs. current FY 17: $</a:t>
            </a:r>
            <a:r>
              <a:rPr lang="en-US" b="1" dirty="0" smtClean="0">
                <a:solidFill>
                  <a:srgbClr val="008000"/>
                </a:solidFill>
              </a:rPr>
              <a:t>1,184,000</a:t>
            </a:r>
            <a:endParaRPr lang="en-US" b="1" dirty="0" smtClean="0">
              <a:solidFill>
                <a:srgbClr val="008000"/>
              </a:solidFill>
            </a:endParaRPr>
          </a:p>
          <a:p>
            <a:r>
              <a:rPr lang="en-US" b="1" dirty="0" smtClean="0"/>
              <a:t>Pros</a:t>
            </a:r>
            <a:r>
              <a:rPr lang="en-US" dirty="0" smtClean="0"/>
              <a:t>:  New elementary educational facility. Greatest ability to optimize class sizes. No elementary school/town singled out for consolidation.</a:t>
            </a:r>
          </a:p>
          <a:p>
            <a:r>
              <a:rPr lang="en-US" b="1" dirty="0" smtClean="0"/>
              <a:t>Cons</a:t>
            </a:r>
            <a:r>
              <a:rPr lang="en-US" dirty="0" smtClean="0"/>
              <a:t>:  Cost of construction. MSBA unlikely to fund new school </a:t>
            </a:r>
            <a:r>
              <a:rPr lang="en-US" b="1" dirty="0" smtClean="0"/>
              <a:t>and</a:t>
            </a:r>
            <a:r>
              <a:rPr lang="en-US" dirty="0" smtClean="0"/>
              <a:t> forgive existing debt. </a:t>
            </a:r>
            <a:endParaRPr lang="en-US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137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Parent/staff/community feedback!</a:t>
            </a:r>
          </a:p>
          <a:p>
            <a:endParaRPr lang="en-US" dirty="0"/>
          </a:p>
          <a:p>
            <a:r>
              <a:rPr lang="en-US" dirty="0" smtClean="0"/>
              <a:t>Narrow options for in-depth financial modeling</a:t>
            </a:r>
          </a:p>
          <a:p>
            <a:endParaRPr lang="en-US" dirty="0"/>
          </a:p>
          <a:p>
            <a:r>
              <a:rPr lang="en-US" dirty="0" smtClean="0"/>
              <a:t>Parent/staff/community feedback!</a:t>
            </a:r>
          </a:p>
          <a:p>
            <a:endParaRPr lang="en-US" dirty="0"/>
          </a:p>
          <a:p>
            <a:r>
              <a:rPr lang="en-US" dirty="0" smtClean="0"/>
              <a:t>Present one or more options in Dec.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49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Reduce MTRSD cost to educate students</a:t>
            </a:r>
          </a:p>
          <a:p>
            <a:r>
              <a:rPr lang="en-US" dirty="0" smtClean="0"/>
              <a:t>Reduce assessments to member towns</a:t>
            </a:r>
          </a:p>
          <a:p>
            <a:r>
              <a:rPr lang="en-US" dirty="0" smtClean="0"/>
              <a:t>Devote more $$$ to students and less to support staff and infrastructure</a:t>
            </a:r>
          </a:p>
          <a:p>
            <a:r>
              <a:rPr lang="en-US" dirty="0" smtClean="0"/>
              <a:t>Enrich student offerings</a:t>
            </a:r>
          </a:p>
          <a:p>
            <a:r>
              <a:rPr lang="en-US" dirty="0" smtClean="0"/>
              <a:t>Optimize class sizes</a:t>
            </a:r>
          </a:p>
          <a:p>
            <a:r>
              <a:rPr lang="en-US" dirty="0" smtClean="0"/>
              <a:t>Reduce student losses to Choice and Charter</a:t>
            </a:r>
          </a:p>
          <a:p>
            <a:r>
              <a:rPr lang="en-US" dirty="0" smtClean="0"/>
              <a:t>Reduce transportation costs</a:t>
            </a:r>
          </a:p>
          <a:p>
            <a:r>
              <a:rPr lang="en-US" dirty="0" smtClean="0"/>
              <a:t>Increase state and federal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4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Facilities and Finance</a:t>
            </a:r>
          </a:p>
          <a:p>
            <a:r>
              <a:rPr lang="en-US" dirty="0" smtClean="0"/>
              <a:t>Communications</a:t>
            </a:r>
          </a:p>
          <a:p>
            <a:r>
              <a:rPr lang="en-US" dirty="0" smtClean="0"/>
              <a:t>Education</a:t>
            </a:r>
          </a:p>
          <a:p>
            <a:r>
              <a:rPr lang="en-US" dirty="0" smtClean="0"/>
              <a:t>Transportation</a:t>
            </a:r>
          </a:p>
          <a:p>
            <a:r>
              <a:rPr lang="en-US" dirty="0" smtClean="0"/>
              <a:t>Fundraising and Grants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7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District enrollment has declined 15% 2007-2015</a:t>
            </a:r>
          </a:p>
          <a:p>
            <a:r>
              <a:rPr lang="en-US" dirty="0" smtClean="0"/>
              <a:t>Current </a:t>
            </a:r>
            <a:r>
              <a:rPr lang="en-US" dirty="0" smtClean="0"/>
              <a:t>enrollment is 1016:</a:t>
            </a:r>
            <a:endParaRPr lang="en-US" dirty="0" smtClean="0"/>
          </a:p>
          <a:p>
            <a:pPr lvl="1"/>
            <a:r>
              <a:rPr lang="en-US" dirty="0" smtClean="0"/>
              <a:t>Heath (HTH) – 51</a:t>
            </a:r>
          </a:p>
          <a:p>
            <a:pPr lvl="1"/>
            <a:r>
              <a:rPr lang="en-US" dirty="0" smtClean="0"/>
              <a:t>Colrain (CCS) – 111</a:t>
            </a:r>
          </a:p>
          <a:p>
            <a:pPr lvl="1"/>
            <a:r>
              <a:rPr lang="en-US" dirty="0" smtClean="0"/>
              <a:t>Sanderson (SAN) – 150</a:t>
            </a:r>
          </a:p>
          <a:p>
            <a:pPr lvl="1"/>
            <a:r>
              <a:rPr lang="en-US" dirty="0" smtClean="0"/>
              <a:t>Buckland/Shelburne (BSE) – 267</a:t>
            </a:r>
          </a:p>
          <a:p>
            <a:pPr lvl="1"/>
            <a:r>
              <a:rPr lang="en-US" dirty="0" smtClean="0"/>
              <a:t>Mohawk Middle/High School – 437	</a:t>
            </a:r>
          </a:p>
          <a:p>
            <a:pPr marL="457200" lvl="1" indent="0">
              <a:buNone/>
            </a:pPr>
            <a:endParaRPr lang="en-US" sz="3200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8786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sz="3200" dirty="0" smtClean="0"/>
              <a:t>Cost per pupil range: about $</a:t>
            </a:r>
            <a:r>
              <a:rPr lang="en-US" sz="3200" dirty="0" smtClean="0"/>
              <a:t>12,000 </a:t>
            </a:r>
            <a:r>
              <a:rPr lang="en-US" sz="3200" dirty="0" smtClean="0"/>
              <a:t>to about $</a:t>
            </a:r>
            <a:r>
              <a:rPr lang="en-US" sz="3200" dirty="0" smtClean="0"/>
              <a:t>22,000</a:t>
            </a:r>
            <a:endParaRPr lang="en-US" sz="3200" dirty="0" smtClean="0"/>
          </a:p>
          <a:p>
            <a:r>
              <a:rPr lang="en-US" dirty="0" smtClean="0"/>
              <a:t>Ongoing inefficiency is generating unsustainable budget increases vs. towns’ ability to fund.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59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FY 17 Enrollment (Fall 2016)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7833502"/>
              </p:ext>
            </p:extLst>
          </p:nvPr>
        </p:nvGraphicFramePr>
        <p:xfrm>
          <a:off x="457200" y="1600200"/>
          <a:ext cx="8229600" cy="297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073"/>
                <a:gridCol w="560265"/>
                <a:gridCol w="476226"/>
                <a:gridCol w="504239"/>
                <a:gridCol w="494901"/>
                <a:gridCol w="434136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  <a:gridCol w="54864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School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PK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K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1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2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3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4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5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6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8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9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10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11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12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HS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MS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BSE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SAN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CCS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HTH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TOTAL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109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77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75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79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62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72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57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48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75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95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60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76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71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0" dirty="0" smtClean="0"/>
                        <a:t>60</a:t>
                      </a:r>
                      <a:endParaRPr lang="en-US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2788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 17 Student-Teacher Ratios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132608"/>
              </p:ext>
            </p:extLst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School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Students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Teachers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S/T</a:t>
                      </a:r>
                      <a:r>
                        <a:rPr lang="en-US" b="1" i="0" baseline="0" dirty="0" smtClean="0"/>
                        <a:t> Ratios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HS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16.2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MS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17.0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BSE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17.8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SAN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16.7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CCS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13.9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HTH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12.8</a:t>
                      </a:r>
                      <a:endParaRPr lang="en-US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Total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1016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62.5</a:t>
                      </a:r>
                      <a:endParaRPr lang="en-US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0" dirty="0" smtClean="0"/>
                        <a:t>15.3</a:t>
                      </a:r>
                      <a:endParaRPr lang="en-US" b="1" i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06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Instructional changes being implemented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Project Based learning (PBL)</a:t>
            </a:r>
          </a:p>
          <a:p>
            <a:r>
              <a:rPr lang="en-US" dirty="0" smtClean="0"/>
              <a:t>More STEM programs (Science, Technology, Engineering and Math)</a:t>
            </a:r>
          </a:p>
          <a:p>
            <a:r>
              <a:rPr lang="en-US" dirty="0" smtClean="0"/>
              <a:t>More Inquiry-Based Learning (IBL)</a:t>
            </a:r>
          </a:p>
          <a:p>
            <a:endParaRPr lang="en-US" dirty="0"/>
          </a:p>
          <a:p>
            <a:pPr lvl="1"/>
            <a:r>
              <a:rPr lang="en-US" dirty="0" smtClean="0"/>
              <a:t>In other words, more hands on and more student directed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739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Scenarios:</a:t>
            </a:r>
            <a:br>
              <a:rPr lang="en-US" dirty="0" smtClean="0"/>
            </a:br>
            <a:r>
              <a:rPr lang="en-US" dirty="0" smtClean="0"/>
              <a:t>Common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All district 6</a:t>
            </a:r>
            <a:r>
              <a:rPr lang="en-US" baseline="30000" dirty="0" smtClean="0"/>
              <a:t>th</a:t>
            </a:r>
            <a:r>
              <a:rPr lang="en-US" dirty="0" smtClean="0"/>
              <a:t> graders go to the middle school</a:t>
            </a:r>
          </a:p>
          <a:p>
            <a:endParaRPr lang="en-US" dirty="0" smtClean="0"/>
          </a:p>
          <a:p>
            <a:r>
              <a:rPr lang="en-US" dirty="0" smtClean="0"/>
              <a:t>All analyses are based on Comparing FY17 “as budgeted” </a:t>
            </a:r>
            <a:r>
              <a:rPr lang="en-US" dirty="0" err="1" smtClean="0"/>
              <a:t>vs</a:t>
            </a:r>
            <a:r>
              <a:rPr lang="en-US" dirty="0" smtClean="0"/>
              <a:t> FY17 under each scenario</a:t>
            </a:r>
          </a:p>
          <a:p>
            <a:endParaRPr lang="en-US" dirty="0" smtClean="0"/>
          </a:p>
          <a:p>
            <a:r>
              <a:rPr lang="en-US" dirty="0" smtClean="0"/>
              <a:t>Staffing savings are based on optimizing class sizes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24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787</Words>
  <Application>Microsoft Macintosh PowerPoint</Application>
  <PresentationFormat>On-screen Show (4:3)</PresentationFormat>
  <Paragraphs>188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Building Educational Sustainability and Trust (BEST)</vt:lpstr>
      <vt:lpstr>BEST Goals</vt:lpstr>
      <vt:lpstr>BEST Subcommittees</vt:lpstr>
      <vt:lpstr>The Present Situation</vt:lpstr>
      <vt:lpstr>The Present Situation</vt:lpstr>
      <vt:lpstr>Expected FY 17 Enrollment (Fall 2016)</vt:lpstr>
      <vt:lpstr>FY 17 Student-Teacher Ratios</vt:lpstr>
      <vt:lpstr>Instructional changes being implemented</vt:lpstr>
      <vt:lpstr>BEST Scenarios: Common Assumptions</vt:lpstr>
      <vt:lpstr>BEST Scenarios Benefits of moving 6th Grade to Mohawk</vt:lpstr>
      <vt:lpstr>BEST Scenario 1</vt:lpstr>
      <vt:lpstr>BEST Scenario 2</vt:lpstr>
      <vt:lpstr>BEST Scenario 3</vt:lpstr>
      <vt:lpstr>BEST Scenario 4</vt:lpstr>
      <vt:lpstr>BEST Scenario 5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Educational Sustainability and Trust (BEST)</dc:title>
  <dc:creator>Dena Willmore</dc:creator>
  <cp:lastModifiedBy>Dena Willmore</cp:lastModifiedBy>
  <cp:revision>17</cp:revision>
  <dcterms:created xsi:type="dcterms:W3CDTF">2016-07-20T13:01:28Z</dcterms:created>
  <dcterms:modified xsi:type="dcterms:W3CDTF">2016-07-20T18:52:34Z</dcterms:modified>
</cp:coreProperties>
</file>